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8" r:id="rId6"/>
    <p:sldId id="265" r:id="rId7"/>
    <p:sldId id="266" r:id="rId8"/>
    <p:sldId id="267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94" d="100"/>
          <a:sy n="94" d="100"/>
        </p:scale>
        <p:origin x="54" y="1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9CAE3-2DCF-41F4-9B9B-7D0D3A772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CF8DD7-3EB8-437F-9105-69C764E2CF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44951-D252-4486-AF35-6FFF9E238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F64B-1D09-4CC3-AD10-0A1F3CDAE2D7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A6B6D-0383-4B4A-B5AF-BF8E74280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4F914-194F-4B29-B8F0-023E148FA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E75C4-B0CE-4C15-9A99-B325484E5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8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D13AE-F6BB-4562-A11B-FAFCDEF22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747B5C-D382-492B-B6A9-BF80A6FB08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6F77A-DB55-4F06-86A0-A626FFC3D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F64B-1D09-4CC3-AD10-0A1F3CDAE2D7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17261-4E55-49E3-803D-902E6D7FA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782C8-1C80-4257-B1A3-F703E37F5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E75C4-B0CE-4C15-9A99-B325484E5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6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53969-AD41-4F29-A7FC-9BD0537585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1AE5CF-F483-437E-A35B-01208FE99D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AAAF1-A530-4D8F-BA31-E43705951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F64B-1D09-4CC3-AD10-0A1F3CDAE2D7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91EAA-A143-44F4-842D-EA119727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E58D7-C9F4-4DB1-9C88-FAF035853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E75C4-B0CE-4C15-9A99-B325484E5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1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8686F-F5B7-4AEB-936E-9359F07F9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F16E5-C5AE-423C-8E0B-8880057F3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5D7BF-523B-4B57-8617-729661716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F64B-1D09-4CC3-AD10-0A1F3CDAE2D7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7FD44-53AC-40F6-B1F1-ABABD740F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929F4-7BF1-4874-AF8B-55C1834A8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E75C4-B0CE-4C15-9A99-B325484E5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3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7BAE0-95F6-43EB-9948-384411DEB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2BEF52-B662-4E02-A97A-F2ACC327E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A5445-75D1-44D8-A71A-52B36868E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F64B-1D09-4CC3-AD10-0A1F3CDAE2D7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BB49C-B114-4E8A-949F-A9631FD56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9F174-F0BF-4F66-B9D1-03DBE01DD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E75C4-B0CE-4C15-9A99-B325484E5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8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CC314-C13E-4C15-B4BA-78114E834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AB240-8470-4FC4-B040-CC67E151ED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FDFC6-856E-4305-B385-4291330FD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C23563-65EB-43F3-ABF6-BBCBEC49C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F64B-1D09-4CC3-AD10-0A1F3CDAE2D7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27077-B690-4560-A9E1-9FD84327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091D0-2DE7-4CC4-B406-790D6E99F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E75C4-B0CE-4C15-9A99-B325484E5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D5CC5-370D-4233-9A03-C38030CA9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80D9A4-6B3F-48DC-A501-6806CE529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3DAC64-C9D7-4252-B7FF-4501A6360F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57F3E0-4DDD-4BB7-9A47-D84C190DF1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A7238A-78AC-40F1-9DE2-160A326252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BC04F8-63C2-462F-8C6C-440943B75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F64B-1D09-4CC3-AD10-0A1F3CDAE2D7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3D12A9-00D9-4942-9E71-EEA5E4C3F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31B8B5-40A1-4100-B4F9-1FFDE83A2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E75C4-B0CE-4C15-9A99-B325484E5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56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B38D0-2493-412E-A263-C85B95F62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233B4A-4DF3-4259-89C1-1427FDB0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F64B-1D09-4CC3-AD10-0A1F3CDAE2D7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5DADBC-E5CB-482F-817E-980157866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DA9D3-DD3E-48B9-B0E7-5039077C4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E75C4-B0CE-4C15-9A99-B325484E5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0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C4047-62DD-4CDD-AADA-DA4721B8A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F64B-1D09-4CC3-AD10-0A1F3CDAE2D7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C2D8DE-5826-42C6-A862-E4B278519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BB2059-0B6B-4D34-AFAB-C1AB487B2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E75C4-B0CE-4C15-9A99-B325484E5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9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7AE7A-55B5-4F89-BD72-E1C6C8307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81CB4-727D-4AE6-8624-36D58761C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8EB454-3154-40BB-8995-7EDCFE912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22130-B73C-4574-A9EE-A2955B4AE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F64B-1D09-4CC3-AD10-0A1F3CDAE2D7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49AA25-84CA-4155-AC76-E2202CBF2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37DF32-D303-45EF-8606-4EAA0301E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E75C4-B0CE-4C15-9A99-B325484E5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28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3918-9AD2-499A-AFC6-5C5BF89F6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D438B5-F579-4180-A3BC-67F41AD46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83844-8B18-4561-851D-2E3A3B3B6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AF66EF-7025-42DF-99C0-579A8B2A5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F64B-1D09-4CC3-AD10-0A1F3CDAE2D7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E1455-E37E-4757-8D77-D4ADB3D93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86CA8D-6CF3-4634-8709-86AAF79E7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E75C4-B0CE-4C15-9A99-B325484E5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2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A3BDC0-E888-4FFA-828C-3ADF14204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97DEEB-7F00-49E1-8CBE-617980811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0C9C8-E013-4E4C-89DC-D8E1C86C20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5F64B-1D09-4CC3-AD10-0A1F3CDAE2D7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DAE5C-B55C-4207-932D-20BCC9FE4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0361E-6C54-40A0-9A6D-15125E2977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E75C4-B0CE-4C15-9A99-B325484E5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2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083B479-A63D-44EA-8EA7-0E87A26C1A51}"/>
              </a:ext>
            </a:extLst>
          </p:cNvPr>
          <p:cNvSpPr/>
          <p:nvPr/>
        </p:nvSpPr>
        <p:spPr>
          <a:xfrm>
            <a:off x="955040" y="451803"/>
            <a:ext cx="4505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E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extends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F {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method2() {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System.out.print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CB00"/>
                </a:solidFill>
                <a:latin typeface="Courier New" panose="02070309020205020404" pitchFamily="49" charset="0"/>
              </a:rPr>
              <a:t>"E 2 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   method1();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}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F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extends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G {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String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toString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CB00"/>
                </a:solidFill>
                <a:latin typeface="Courier New" panose="02070309020205020404" pitchFamily="49" charset="0"/>
              </a:rPr>
              <a:t>"F"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}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method2() {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System.out.print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CB00"/>
                </a:solidFill>
                <a:latin typeface="Courier New" panose="02070309020205020404" pitchFamily="49" charset="0"/>
              </a:rPr>
              <a:t>"F 2 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.method2();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}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ECA620-F8A0-4649-B901-67EF3333F1B2}"/>
              </a:ext>
            </a:extLst>
          </p:cNvPr>
          <p:cNvSpPr/>
          <p:nvPr/>
        </p:nvSpPr>
        <p:spPr>
          <a:xfrm>
            <a:off x="6837680" y="370523"/>
            <a:ext cx="47091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G {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String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toString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CB00"/>
                </a:solidFill>
                <a:latin typeface="Courier New" panose="02070309020205020404" pitchFamily="49" charset="0"/>
              </a:rPr>
              <a:t>"G"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}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method1() {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System.out.print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CB00"/>
                </a:solidFill>
                <a:latin typeface="Courier New" panose="02070309020205020404" pitchFamily="49" charset="0"/>
              </a:rPr>
              <a:t>"G 1 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}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method2() {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System.out.print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CB00"/>
                </a:solidFill>
                <a:latin typeface="Courier New" panose="02070309020205020404" pitchFamily="49" charset="0"/>
              </a:rPr>
              <a:t>"G 2 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}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H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extends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E {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method1() {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System.out.print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CB00"/>
                </a:solidFill>
                <a:latin typeface="Courier New" panose="02070309020205020404" pitchFamily="49" charset="0"/>
              </a:rPr>
              <a:t>"H 1 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}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85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D52A7D-8E6B-4432-88F9-933CC6128FEE}"/>
              </a:ext>
            </a:extLst>
          </p:cNvPr>
          <p:cNvSpPr/>
          <p:nvPr/>
        </p:nvSpPr>
        <p:spPr>
          <a:xfrm>
            <a:off x="1320800" y="583982"/>
            <a:ext cx="84886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EFGHclient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{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main(String[]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   G[] elements = {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F(),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E(),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G(),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H()};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(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0 ;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&lt;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elements.length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;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++ ) {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     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System.out.println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(elements[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]);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      elements[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].method1();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     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System.out.println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();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      elements[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].method2();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     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System.out.println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();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   }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}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285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9D126A-C182-4CF7-BD51-D33657AAB4BB}"/>
              </a:ext>
            </a:extLst>
          </p:cNvPr>
          <p:cNvSpPr txBox="1"/>
          <p:nvPr/>
        </p:nvSpPr>
        <p:spPr>
          <a:xfrm>
            <a:off x="614680" y="574040"/>
            <a:ext cx="514096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Step 1 – Write/draw the class hierarchy</a:t>
            </a:r>
          </a:p>
          <a:p>
            <a:endParaRPr lang="en-US" dirty="0"/>
          </a:p>
          <a:p>
            <a:pPr lvl="1"/>
            <a:r>
              <a:rPr lang="en-US" dirty="0"/>
              <a:t>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F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H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7355725-A97E-433E-AB5E-AF25B27EA939}"/>
              </a:ext>
            </a:extLst>
          </p:cNvPr>
          <p:cNvCxnSpPr/>
          <p:nvPr/>
        </p:nvCxnSpPr>
        <p:spPr>
          <a:xfrm>
            <a:off x="1224280" y="156972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1B56683-0B8E-4D61-AC77-9B63AF371DE8}"/>
              </a:ext>
            </a:extLst>
          </p:cNvPr>
          <p:cNvCxnSpPr/>
          <p:nvPr/>
        </p:nvCxnSpPr>
        <p:spPr>
          <a:xfrm>
            <a:off x="1214120" y="239268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C5CA3BF-6F77-4510-9E0A-4B1591554C6B}"/>
              </a:ext>
            </a:extLst>
          </p:cNvPr>
          <p:cNvCxnSpPr/>
          <p:nvPr/>
        </p:nvCxnSpPr>
        <p:spPr>
          <a:xfrm>
            <a:off x="1224280" y="321564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C9C2452F-0AD3-4FEA-A134-CDDA3CC29E1B}"/>
              </a:ext>
            </a:extLst>
          </p:cNvPr>
          <p:cNvSpPr/>
          <p:nvPr/>
        </p:nvSpPr>
        <p:spPr>
          <a:xfrm>
            <a:off x="3942080" y="1671875"/>
            <a:ext cx="4587237" cy="1846659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Class headers in the order shown:</a:t>
            </a:r>
          </a:p>
          <a:p>
            <a:endParaRPr lang="en-US" dirty="0"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E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extends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F {</a:t>
            </a:r>
          </a:p>
          <a:p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F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extends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G {</a:t>
            </a:r>
          </a:p>
          <a:p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G {</a:t>
            </a: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H </a:t>
            </a:r>
            <a:r>
              <a:rPr lang="en-US" dirty="0">
                <a:solidFill>
                  <a:srgbClr val="941EDF"/>
                </a:solidFill>
                <a:latin typeface="Courier New" panose="02070309020205020404" pitchFamily="49" charset="0"/>
              </a:rPr>
              <a:t>extends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E {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04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BDA8D46-D701-433D-87E6-418E5F5765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50362"/>
              </p:ext>
            </p:extLst>
          </p:nvPr>
        </p:nvGraphicFramePr>
        <p:xfrm>
          <a:off x="4295572" y="2849880"/>
          <a:ext cx="775425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605">
                  <a:extLst>
                    <a:ext uri="{9D8B030D-6E8A-4147-A177-3AD203B41FA5}">
                      <a16:colId xmlns:a16="http://schemas.microsoft.com/office/drawing/2014/main" val="3173249866"/>
                    </a:ext>
                  </a:extLst>
                </a:gridCol>
                <a:gridCol w="1209783">
                  <a:extLst>
                    <a:ext uri="{9D8B030D-6E8A-4147-A177-3AD203B41FA5}">
                      <a16:colId xmlns:a16="http://schemas.microsoft.com/office/drawing/2014/main" val="2760593156"/>
                    </a:ext>
                  </a:extLst>
                </a:gridCol>
                <a:gridCol w="1351280">
                  <a:extLst>
                    <a:ext uri="{9D8B030D-6E8A-4147-A177-3AD203B41FA5}">
                      <a16:colId xmlns:a16="http://schemas.microsoft.com/office/drawing/2014/main" val="1510758200"/>
                    </a:ext>
                  </a:extLst>
                </a:gridCol>
                <a:gridCol w="1940560">
                  <a:extLst>
                    <a:ext uri="{9D8B030D-6E8A-4147-A177-3AD203B41FA5}">
                      <a16:colId xmlns:a16="http://schemas.microsoft.com/office/drawing/2014/main" val="3716067182"/>
                    </a:ext>
                  </a:extLst>
                </a:gridCol>
                <a:gridCol w="1966024">
                  <a:extLst>
                    <a:ext uri="{9D8B030D-6E8A-4147-A177-3AD203B41FA5}">
                      <a16:colId xmlns:a16="http://schemas.microsoft.com/office/drawing/2014/main" val="22055207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668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toString</a:t>
                      </a:r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637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method1()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335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method2()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24836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5539895A-472B-447D-B931-1B5CEA2D591A}"/>
              </a:ext>
            </a:extLst>
          </p:cNvPr>
          <p:cNvGrpSpPr/>
          <p:nvPr/>
        </p:nvGrpSpPr>
        <p:grpSpPr>
          <a:xfrm>
            <a:off x="9190240" y="2455392"/>
            <a:ext cx="1813040" cy="594360"/>
            <a:chOff x="8996680" y="2026920"/>
            <a:chExt cx="1518920" cy="594360"/>
          </a:xfrm>
        </p:grpSpPr>
        <p:sp>
          <p:nvSpPr>
            <p:cNvPr id="9" name="Arc 8">
              <a:extLst>
                <a:ext uri="{FF2B5EF4-FFF2-40B4-BE49-F238E27FC236}">
                  <a16:creationId xmlns:a16="http://schemas.microsoft.com/office/drawing/2014/main" id="{128CC20C-4708-46F6-86B4-84DAEC179717}"/>
                </a:ext>
              </a:extLst>
            </p:cNvPr>
            <p:cNvSpPr/>
            <p:nvPr/>
          </p:nvSpPr>
          <p:spPr>
            <a:xfrm>
              <a:off x="8996680" y="2026920"/>
              <a:ext cx="1513840" cy="594360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AD12E080-EB44-4C4F-BDAE-87BEB63F1A30}"/>
                </a:ext>
              </a:extLst>
            </p:cNvPr>
            <p:cNvSpPr/>
            <p:nvPr/>
          </p:nvSpPr>
          <p:spPr>
            <a:xfrm flipH="1">
              <a:off x="9001760" y="2026920"/>
              <a:ext cx="1513840" cy="594360"/>
            </a:xfrm>
            <a:prstGeom prst="arc">
              <a:avLst/>
            </a:prstGeom>
            <a:ln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3789B40-E7A4-40BB-AC5D-E051D3A3D176}"/>
              </a:ext>
            </a:extLst>
          </p:cNvPr>
          <p:cNvGrpSpPr/>
          <p:nvPr/>
        </p:nvGrpSpPr>
        <p:grpSpPr>
          <a:xfrm>
            <a:off x="7516292" y="2436473"/>
            <a:ext cx="1518920" cy="594360"/>
            <a:chOff x="8996680" y="2026920"/>
            <a:chExt cx="1518920" cy="594360"/>
          </a:xfrm>
        </p:grpSpPr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BF118666-65EB-4549-85AD-E75A09C67938}"/>
                </a:ext>
              </a:extLst>
            </p:cNvPr>
            <p:cNvSpPr/>
            <p:nvPr/>
          </p:nvSpPr>
          <p:spPr>
            <a:xfrm>
              <a:off x="8996680" y="2026920"/>
              <a:ext cx="1513840" cy="594360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>
              <a:extLst>
                <a:ext uri="{FF2B5EF4-FFF2-40B4-BE49-F238E27FC236}">
                  <a16:creationId xmlns:a16="http://schemas.microsoft.com/office/drawing/2014/main" id="{E3B0D398-B692-42A5-B376-99BA7A7C3CA5}"/>
                </a:ext>
              </a:extLst>
            </p:cNvPr>
            <p:cNvSpPr/>
            <p:nvPr/>
          </p:nvSpPr>
          <p:spPr>
            <a:xfrm flipH="1">
              <a:off x="9001760" y="2026920"/>
              <a:ext cx="1513840" cy="594360"/>
            </a:xfrm>
            <a:prstGeom prst="arc">
              <a:avLst/>
            </a:prstGeom>
            <a:ln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44D9E18-84E1-47D4-9E40-DE9B31CBD8D8}"/>
              </a:ext>
            </a:extLst>
          </p:cNvPr>
          <p:cNvGrpSpPr/>
          <p:nvPr/>
        </p:nvGrpSpPr>
        <p:grpSpPr>
          <a:xfrm>
            <a:off x="6189884" y="2407394"/>
            <a:ext cx="1257396" cy="594360"/>
            <a:chOff x="8996680" y="2026920"/>
            <a:chExt cx="1518920" cy="594360"/>
          </a:xfrm>
        </p:grpSpPr>
        <p:sp>
          <p:nvSpPr>
            <p:cNvPr id="16" name="Arc 15">
              <a:extLst>
                <a:ext uri="{FF2B5EF4-FFF2-40B4-BE49-F238E27FC236}">
                  <a16:creationId xmlns:a16="http://schemas.microsoft.com/office/drawing/2014/main" id="{DEBB7BA8-E7EA-473F-8BC0-29929757BC00}"/>
                </a:ext>
              </a:extLst>
            </p:cNvPr>
            <p:cNvSpPr/>
            <p:nvPr/>
          </p:nvSpPr>
          <p:spPr>
            <a:xfrm>
              <a:off x="8996680" y="2026920"/>
              <a:ext cx="1513840" cy="594360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CA55B9C6-3FF0-4583-9B72-82E0CFAFC494}"/>
                </a:ext>
              </a:extLst>
            </p:cNvPr>
            <p:cNvSpPr/>
            <p:nvPr/>
          </p:nvSpPr>
          <p:spPr>
            <a:xfrm flipH="1">
              <a:off x="9001760" y="2026920"/>
              <a:ext cx="1513840" cy="594360"/>
            </a:xfrm>
            <a:prstGeom prst="arc">
              <a:avLst/>
            </a:prstGeom>
            <a:ln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964A1F03-41E6-4E07-BA66-4AF710F724D6}"/>
              </a:ext>
            </a:extLst>
          </p:cNvPr>
          <p:cNvSpPr txBox="1"/>
          <p:nvPr/>
        </p:nvSpPr>
        <p:spPr>
          <a:xfrm>
            <a:off x="3827869" y="4959013"/>
            <a:ext cx="84755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 each cell we will put the expected output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it is just a string, write it in double quotes to show it is a string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the class does not have this method, copy what its super class does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it has a method call: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If it is super. then it is specific and copy what the super class method does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If it is not super. then write the method call itself (not what it does) and circle it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E9E7CAD-D777-488D-B147-1B5651207E48}"/>
              </a:ext>
            </a:extLst>
          </p:cNvPr>
          <p:cNvSpPr txBox="1"/>
          <p:nvPr/>
        </p:nvSpPr>
        <p:spPr>
          <a:xfrm rot="5400000">
            <a:off x="2484588" y="2776014"/>
            <a:ext cx="312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List methods in the order called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84E7CF5-EF7E-4DD5-9310-EBE8A077B522}"/>
              </a:ext>
            </a:extLst>
          </p:cNvPr>
          <p:cNvSpPr txBox="1"/>
          <p:nvPr/>
        </p:nvSpPr>
        <p:spPr>
          <a:xfrm>
            <a:off x="5499012" y="1347428"/>
            <a:ext cx="63566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List classes in order of inheritance starting with base 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Draw arrows showing which class is the super/parent class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F43A2E2-B0FD-4A17-8BB2-D0FA180158B0}"/>
              </a:ext>
            </a:extLst>
          </p:cNvPr>
          <p:cNvSpPr txBox="1"/>
          <p:nvPr/>
        </p:nvSpPr>
        <p:spPr>
          <a:xfrm>
            <a:off x="614680" y="574040"/>
            <a:ext cx="514096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Step 2 – Write a method output table</a:t>
            </a:r>
          </a:p>
          <a:p>
            <a:endParaRPr lang="en-US" dirty="0"/>
          </a:p>
          <a:p>
            <a:pPr lvl="1"/>
            <a:r>
              <a:rPr lang="en-US" dirty="0"/>
              <a:t>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F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H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3D609B8-476F-4C4A-90C8-3EDEBC13B250}"/>
              </a:ext>
            </a:extLst>
          </p:cNvPr>
          <p:cNvCxnSpPr/>
          <p:nvPr/>
        </p:nvCxnSpPr>
        <p:spPr>
          <a:xfrm>
            <a:off x="1224280" y="156972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A87CBB9-0E88-428B-9F91-7EB3826A2A1C}"/>
              </a:ext>
            </a:extLst>
          </p:cNvPr>
          <p:cNvCxnSpPr/>
          <p:nvPr/>
        </p:nvCxnSpPr>
        <p:spPr>
          <a:xfrm>
            <a:off x="1214120" y="239268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C9E7056-FF1B-4C44-A438-4FA2F76620F5}"/>
              </a:ext>
            </a:extLst>
          </p:cNvPr>
          <p:cNvCxnSpPr/>
          <p:nvPr/>
        </p:nvCxnSpPr>
        <p:spPr>
          <a:xfrm>
            <a:off x="1224280" y="321564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84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907D67-AC53-49B4-A3CF-5EF8DA38C0B9}"/>
              </a:ext>
            </a:extLst>
          </p:cNvPr>
          <p:cNvSpPr txBox="1"/>
          <p:nvPr/>
        </p:nvSpPr>
        <p:spPr>
          <a:xfrm>
            <a:off x="614680" y="574040"/>
            <a:ext cx="8031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Step 3 – Start with the base class and fill out the table for it.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BDA8D46-D701-433D-87E6-418E5F576508}"/>
              </a:ext>
            </a:extLst>
          </p:cNvPr>
          <p:cNvGraphicFramePr>
            <a:graphicFrameLocks noGrp="1"/>
          </p:cNvGraphicFramePr>
          <p:nvPr/>
        </p:nvGraphicFramePr>
        <p:xfrm>
          <a:off x="4295572" y="2849880"/>
          <a:ext cx="775425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605">
                  <a:extLst>
                    <a:ext uri="{9D8B030D-6E8A-4147-A177-3AD203B41FA5}">
                      <a16:colId xmlns:a16="http://schemas.microsoft.com/office/drawing/2014/main" val="3173249866"/>
                    </a:ext>
                  </a:extLst>
                </a:gridCol>
                <a:gridCol w="1209783">
                  <a:extLst>
                    <a:ext uri="{9D8B030D-6E8A-4147-A177-3AD203B41FA5}">
                      <a16:colId xmlns:a16="http://schemas.microsoft.com/office/drawing/2014/main" val="2760593156"/>
                    </a:ext>
                  </a:extLst>
                </a:gridCol>
                <a:gridCol w="1351280">
                  <a:extLst>
                    <a:ext uri="{9D8B030D-6E8A-4147-A177-3AD203B41FA5}">
                      <a16:colId xmlns:a16="http://schemas.microsoft.com/office/drawing/2014/main" val="1510758200"/>
                    </a:ext>
                  </a:extLst>
                </a:gridCol>
                <a:gridCol w="1940560">
                  <a:extLst>
                    <a:ext uri="{9D8B030D-6E8A-4147-A177-3AD203B41FA5}">
                      <a16:colId xmlns:a16="http://schemas.microsoft.com/office/drawing/2014/main" val="3716067182"/>
                    </a:ext>
                  </a:extLst>
                </a:gridCol>
                <a:gridCol w="1966024">
                  <a:extLst>
                    <a:ext uri="{9D8B030D-6E8A-4147-A177-3AD203B41FA5}">
                      <a16:colId xmlns:a16="http://schemas.microsoft.com/office/drawing/2014/main" val="22055207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668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toString</a:t>
                      </a:r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“G”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637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method1()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“G 1 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335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method2()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“G 2 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24836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5539895A-472B-447D-B931-1B5CEA2D591A}"/>
              </a:ext>
            </a:extLst>
          </p:cNvPr>
          <p:cNvGrpSpPr/>
          <p:nvPr/>
        </p:nvGrpSpPr>
        <p:grpSpPr>
          <a:xfrm>
            <a:off x="9190240" y="2455392"/>
            <a:ext cx="1813040" cy="594360"/>
            <a:chOff x="8996680" y="2026920"/>
            <a:chExt cx="1518920" cy="594360"/>
          </a:xfrm>
        </p:grpSpPr>
        <p:sp>
          <p:nvSpPr>
            <p:cNvPr id="9" name="Arc 8">
              <a:extLst>
                <a:ext uri="{FF2B5EF4-FFF2-40B4-BE49-F238E27FC236}">
                  <a16:creationId xmlns:a16="http://schemas.microsoft.com/office/drawing/2014/main" id="{128CC20C-4708-46F6-86B4-84DAEC179717}"/>
                </a:ext>
              </a:extLst>
            </p:cNvPr>
            <p:cNvSpPr/>
            <p:nvPr/>
          </p:nvSpPr>
          <p:spPr>
            <a:xfrm>
              <a:off x="8996680" y="2026920"/>
              <a:ext cx="1513840" cy="594360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AD12E080-EB44-4C4F-BDAE-87BEB63F1A30}"/>
                </a:ext>
              </a:extLst>
            </p:cNvPr>
            <p:cNvSpPr/>
            <p:nvPr/>
          </p:nvSpPr>
          <p:spPr>
            <a:xfrm flipH="1">
              <a:off x="9001760" y="2026920"/>
              <a:ext cx="1513840" cy="594360"/>
            </a:xfrm>
            <a:prstGeom prst="arc">
              <a:avLst/>
            </a:prstGeom>
            <a:ln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3789B40-E7A4-40BB-AC5D-E051D3A3D176}"/>
              </a:ext>
            </a:extLst>
          </p:cNvPr>
          <p:cNvGrpSpPr/>
          <p:nvPr/>
        </p:nvGrpSpPr>
        <p:grpSpPr>
          <a:xfrm>
            <a:off x="7516292" y="2436473"/>
            <a:ext cx="1518920" cy="594360"/>
            <a:chOff x="8996680" y="2026920"/>
            <a:chExt cx="1518920" cy="594360"/>
          </a:xfrm>
        </p:grpSpPr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BF118666-65EB-4549-85AD-E75A09C67938}"/>
                </a:ext>
              </a:extLst>
            </p:cNvPr>
            <p:cNvSpPr/>
            <p:nvPr/>
          </p:nvSpPr>
          <p:spPr>
            <a:xfrm>
              <a:off x="8996680" y="2026920"/>
              <a:ext cx="1513840" cy="594360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>
              <a:extLst>
                <a:ext uri="{FF2B5EF4-FFF2-40B4-BE49-F238E27FC236}">
                  <a16:creationId xmlns:a16="http://schemas.microsoft.com/office/drawing/2014/main" id="{E3B0D398-B692-42A5-B376-99BA7A7C3CA5}"/>
                </a:ext>
              </a:extLst>
            </p:cNvPr>
            <p:cNvSpPr/>
            <p:nvPr/>
          </p:nvSpPr>
          <p:spPr>
            <a:xfrm flipH="1">
              <a:off x="9001760" y="2026920"/>
              <a:ext cx="1513840" cy="594360"/>
            </a:xfrm>
            <a:prstGeom prst="arc">
              <a:avLst/>
            </a:prstGeom>
            <a:ln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44D9E18-84E1-47D4-9E40-DE9B31CBD8D8}"/>
              </a:ext>
            </a:extLst>
          </p:cNvPr>
          <p:cNvGrpSpPr/>
          <p:nvPr/>
        </p:nvGrpSpPr>
        <p:grpSpPr>
          <a:xfrm>
            <a:off x="6189884" y="2407394"/>
            <a:ext cx="1257396" cy="594360"/>
            <a:chOff x="8996680" y="2026920"/>
            <a:chExt cx="1518920" cy="594360"/>
          </a:xfrm>
        </p:grpSpPr>
        <p:sp>
          <p:nvSpPr>
            <p:cNvPr id="16" name="Arc 15">
              <a:extLst>
                <a:ext uri="{FF2B5EF4-FFF2-40B4-BE49-F238E27FC236}">
                  <a16:creationId xmlns:a16="http://schemas.microsoft.com/office/drawing/2014/main" id="{DEBB7BA8-E7EA-473F-8BC0-29929757BC00}"/>
                </a:ext>
              </a:extLst>
            </p:cNvPr>
            <p:cNvSpPr/>
            <p:nvPr/>
          </p:nvSpPr>
          <p:spPr>
            <a:xfrm>
              <a:off x="8996680" y="2026920"/>
              <a:ext cx="1513840" cy="594360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CA55B9C6-3FF0-4583-9B72-82E0CFAFC494}"/>
                </a:ext>
              </a:extLst>
            </p:cNvPr>
            <p:cNvSpPr/>
            <p:nvPr/>
          </p:nvSpPr>
          <p:spPr>
            <a:xfrm flipH="1">
              <a:off x="9001760" y="2026920"/>
              <a:ext cx="1513840" cy="594360"/>
            </a:xfrm>
            <a:prstGeom prst="arc">
              <a:avLst/>
            </a:prstGeom>
            <a:ln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964A1F03-41E6-4E07-BA66-4AF710F724D6}"/>
              </a:ext>
            </a:extLst>
          </p:cNvPr>
          <p:cNvSpPr txBox="1"/>
          <p:nvPr/>
        </p:nvSpPr>
        <p:spPr>
          <a:xfrm>
            <a:off x="3827869" y="4959013"/>
            <a:ext cx="84755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 each cell we will put the expected output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it is just a string, write it in double quotes to show it is a string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the class does not have this method, copy what its super class does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it has a method call: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If it is super. then it is specific and copy what the super class method does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If it is not super. then write the method call itself (not what it does) and circle it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7253487-DC18-453B-AAE1-90217DEC2B47}"/>
              </a:ext>
            </a:extLst>
          </p:cNvPr>
          <p:cNvSpPr/>
          <p:nvPr/>
        </p:nvSpPr>
        <p:spPr>
          <a:xfrm>
            <a:off x="167492" y="1227644"/>
            <a:ext cx="446269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G {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String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toString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CB00"/>
                </a:solidFill>
                <a:latin typeface="Courier New" panose="02070309020205020404" pitchFamily="49" charset="0"/>
              </a:rPr>
              <a:t>"G"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}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method1() {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System.out.print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CB00"/>
                </a:solidFill>
                <a:latin typeface="Courier New" panose="02070309020205020404" pitchFamily="49" charset="0"/>
              </a:rPr>
              <a:t>"G 1 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}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method2() {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System.out.print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CB00"/>
                </a:solidFill>
                <a:latin typeface="Courier New" panose="02070309020205020404" pitchFamily="49" charset="0"/>
              </a:rPr>
              <a:t>"G 2 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}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59FBB-7070-4327-AD43-21AE04527CD6}"/>
              </a:ext>
            </a:extLst>
          </p:cNvPr>
          <p:cNvSpPr txBox="1"/>
          <p:nvPr/>
        </p:nvSpPr>
        <p:spPr>
          <a:xfrm>
            <a:off x="504496" y="4333240"/>
            <a:ext cx="3392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the base class, it has all the methods, just write each in.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651B77-723D-406D-A01C-7D3DD49BD401}"/>
              </a:ext>
            </a:extLst>
          </p:cNvPr>
          <p:cNvSpPr/>
          <p:nvPr/>
        </p:nvSpPr>
        <p:spPr>
          <a:xfrm>
            <a:off x="5599729" y="3256017"/>
            <a:ext cx="1131271" cy="274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4E357C8-BAAC-47CB-9600-5B349F422D3A}"/>
              </a:ext>
            </a:extLst>
          </p:cNvPr>
          <p:cNvSpPr/>
          <p:nvPr/>
        </p:nvSpPr>
        <p:spPr>
          <a:xfrm>
            <a:off x="5624248" y="4018950"/>
            <a:ext cx="1131271" cy="274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9BAA95C-CE6E-4409-BF01-B74D15C813CC}"/>
              </a:ext>
            </a:extLst>
          </p:cNvPr>
          <p:cNvSpPr/>
          <p:nvPr/>
        </p:nvSpPr>
        <p:spPr>
          <a:xfrm>
            <a:off x="5619168" y="3637483"/>
            <a:ext cx="1131271" cy="274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5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907D67-AC53-49B4-A3CF-5EF8DA38C0B9}"/>
              </a:ext>
            </a:extLst>
          </p:cNvPr>
          <p:cNvSpPr txBox="1"/>
          <p:nvPr/>
        </p:nvSpPr>
        <p:spPr>
          <a:xfrm>
            <a:off x="614680" y="574040"/>
            <a:ext cx="8031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Step 3 – Continue with each of the child classes in order…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BDA8D46-D701-433D-87E6-418E5F5765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080944"/>
              </p:ext>
            </p:extLst>
          </p:nvPr>
        </p:nvGraphicFramePr>
        <p:xfrm>
          <a:off x="4295572" y="2849880"/>
          <a:ext cx="775425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605">
                  <a:extLst>
                    <a:ext uri="{9D8B030D-6E8A-4147-A177-3AD203B41FA5}">
                      <a16:colId xmlns:a16="http://schemas.microsoft.com/office/drawing/2014/main" val="3173249866"/>
                    </a:ext>
                  </a:extLst>
                </a:gridCol>
                <a:gridCol w="1209783">
                  <a:extLst>
                    <a:ext uri="{9D8B030D-6E8A-4147-A177-3AD203B41FA5}">
                      <a16:colId xmlns:a16="http://schemas.microsoft.com/office/drawing/2014/main" val="2760593156"/>
                    </a:ext>
                  </a:extLst>
                </a:gridCol>
                <a:gridCol w="1351280">
                  <a:extLst>
                    <a:ext uri="{9D8B030D-6E8A-4147-A177-3AD203B41FA5}">
                      <a16:colId xmlns:a16="http://schemas.microsoft.com/office/drawing/2014/main" val="1510758200"/>
                    </a:ext>
                  </a:extLst>
                </a:gridCol>
                <a:gridCol w="1940560">
                  <a:extLst>
                    <a:ext uri="{9D8B030D-6E8A-4147-A177-3AD203B41FA5}">
                      <a16:colId xmlns:a16="http://schemas.microsoft.com/office/drawing/2014/main" val="3716067182"/>
                    </a:ext>
                  </a:extLst>
                </a:gridCol>
                <a:gridCol w="1966024">
                  <a:extLst>
                    <a:ext uri="{9D8B030D-6E8A-4147-A177-3AD203B41FA5}">
                      <a16:colId xmlns:a16="http://schemas.microsoft.com/office/drawing/2014/main" val="22055207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668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toString</a:t>
                      </a:r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“G”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“F”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637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method1()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“G 1 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“G 1 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335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method2()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“G 2 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“F 2 G 2”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24836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5539895A-472B-447D-B931-1B5CEA2D591A}"/>
              </a:ext>
            </a:extLst>
          </p:cNvPr>
          <p:cNvGrpSpPr/>
          <p:nvPr/>
        </p:nvGrpSpPr>
        <p:grpSpPr>
          <a:xfrm>
            <a:off x="9190240" y="2455392"/>
            <a:ext cx="1813040" cy="594360"/>
            <a:chOff x="8996680" y="2026920"/>
            <a:chExt cx="1518920" cy="594360"/>
          </a:xfrm>
        </p:grpSpPr>
        <p:sp>
          <p:nvSpPr>
            <p:cNvPr id="9" name="Arc 8">
              <a:extLst>
                <a:ext uri="{FF2B5EF4-FFF2-40B4-BE49-F238E27FC236}">
                  <a16:creationId xmlns:a16="http://schemas.microsoft.com/office/drawing/2014/main" id="{128CC20C-4708-46F6-86B4-84DAEC179717}"/>
                </a:ext>
              </a:extLst>
            </p:cNvPr>
            <p:cNvSpPr/>
            <p:nvPr/>
          </p:nvSpPr>
          <p:spPr>
            <a:xfrm>
              <a:off x="8996680" y="2026920"/>
              <a:ext cx="1513840" cy="594360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AD12E080-EB44-4C4F-BDAE-87BEB63F1A30}"/>
                </a:ext>
              </a:extLst>
            </p:cNvPr>
            <p:cNvSpPr/>
            <p:nvPr/>
          </p:nvSpPr>
          <p:spPr>
            <a:xfrm flipH="1">
              <a:off x="9001760" y="2026920"/>
              <a:ext cx="1513840" cy="594360"/>
            </a:xfrm>
            <a:prstGeom prst="arc">
              <a:avLst/>
            </a:prstGeom>
            <a:ln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3789B40-E7A4-40BB-AC5D-E051D3A3D176}"/>
              </a:ext>
            </a:extLst>
          </p:cNvPr>
          <p:cNvGrpSpPr/>
          <p:nvPr/>
        </p:nvGrpSpPr>
        <p:grpSpPr>
          <a:xfrm>
            <a:off x="7516292" y="2436473"/>
            <a:ext cx="1518920" cy="594360"/>
            <a:chOff x="8996680" y="2026920"/>
            <a:chExt cx="1518920" cy="594360"/>
          </a:xfrm>
        </p:grpSpPr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BF118666-65EB-4549-85AD-E75A09C67938}"/>
                </a:ext>
              </a:extLst>
            </p:cNvPr>
            <p:cNvSpPr/>
            <p:nvPr/>
          </p:nvSpPr>
          <p:spPr>
            <a:xfrm>
              <a:off x="8996680" y="2026920"/>
              <a:ext cx="1513840" cy="594360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>
              <a:extLst>
                <a:ext uri="{FF2B5EF4-FFF2-40B4-BE49-F238E27FC236}">
                  <a16:creationId xmlns:a16="http://schemas.microsoft.com/office/drawing/2014/main" id="{E3B0D398-B692-42A5-B376-99BA7A7C3CA5}"/>
                </a:ext>
              </a:extLst>
            </p:cNvPr>
            <p:cNvSpPr/>
            <p:nvPr/>
          </p:nvSpPr>
          <p:spPr>
            <a:xfrm flipH="1">
              <a:off x="9001760" y="2026920"/>
              <a:ext cx="1513840" cy="594360"/>
            </a:xfrm>
            <a:prstGeom prst="arc">
              <a:avLst/>
            </a:prstGeom>
            <a:ln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44D9E18-84E1-47D4-9E40-DE9B31CBD8D8}"/>
              </a:ext>
            </a:extLst>
          </p:cNvPr>
          <p:cNvGrpSpPr/>
          <p:nvPr/>
        </p:nvGrpSpPr>
        <p:grpSpPr>
          <a:xfrm>
            <a:off x="6189884" y="2407394"/>
            <a:ext cx="1257396" cy="594360"/>
            <a:chOff x="8996680" y="2026920"/>
            <a:chExt cx="1518920" cy="594360"/>
          </a:xfrm>
        </p:grpSpPr>
        <p:sp>
          <p:nvSpPr>
            <p:cNvPr id="16" name="Arc 15">
              <a:extLst>
                <a:ext uri="{FF2B5EF4-FFF2-40B4-BE49-F238E27FC236}">
                  <a16:creationId xmlns:a16="http://schemas.microsoft.com/office/drawing/2014/main" id="{DEBB7BA8-E7EA-473F-8BC0-29929757BC00}"/>
                </a:ext>
              </a:extLst>
            </p:cNvPr>
            <p:cNvSpPr/>
            <p:nvPr/>
          </p:nvSpPr>
          <p:spPr>
            <a:xfrm>
              <a:off x="8996680" y="2026920"/>
              <a:ext cx="1513840" cy="594360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CA55B9C6-3FF0-4583-9B72-82E0CFAFC494}"/>
                </a:ext>
              </a:extLst>
            </p:cNvPr>
            <p:cNvSpPr/>
            <p:nvPr/>
          </p:nvSpPr>
          <p:spPr>
            <a:xfrm flipH="1">
              <a:off x="9001760" y="2026920"/>
              <a:ext cx="1513840" cy="594360"/>
            </a:xfrm>
            <a:prstGeom prst="arc">
              <a:avLst/>
            </a:prstGeom>
            <a:ln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964A1F03-41E6-4E07-BA66-4AF710F724D6}"/>
              </a:ext>
            </a:extLst>
          </p:cNvPr>
          <p:cNvSpPr txBox="1"/>
          <p:nvPr/>
        </p:nvSpPr>
        <p:spPr>
          <a:xfrm>
            <a:off x="3827869" y="4959013"/>
            <a:ext cx="84755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 each cell we will put the expected output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it is just a string, write it in double quotes to show it is a string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the class does not have this method, copy what its super class does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it has a method call: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If it is super. then it is specific and copy what the super class method does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If it is not super. then write the method call itself (not what it does) and circle it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7253487-DC18-453B-AAE1-90217DEC2B47}"/>
              </a:ext>
            </a:extLst>
          </p:cNvPr>
          <p:cNvSpPr/>
          <p:nvPr/>
        </p:nvSpPr>
        <p:spPr>
          <a:xfrm>
            <a:off x="167492" y="1227644"/>
            <a:ext cx="44626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F 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extends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G {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String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toString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CB00"/>
                </a:solidFill>
                <a:latin typeface="Courier New" panose="02070309020205020404" pitchFamily="49" charset="0"/>
              </a:rPr>
              <a:t>"F"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}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method2() {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System.out.print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CB00"/>
                </a:solidFill>
                <a:latin typeface="Courier New" panose="02070309020205020404" pitchFamily="49" charset="0"/>
              </a:rPr>
              <a:t>"F 2 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super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.method2();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}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59FBB-7070-4327-AD43-21AE04527CD6}"/>
              </a:ext>
            </a:extLst>
          </p:cNvPr>
          <p:cNvSpPr txBox="1"/>
          <p:nvPr/>
        </p:nvSpPr>
        <p:spPr>
          <a:xfrm>
            <a:off x="504496" y="4333240"/>
            <a:ext cx="33927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/>
              <a:t>Has </a:t>
            </a:r>
            <a:r>
              <a:rPr lang="en-US" dirty="0" err="1"/>
              <a:t>toString</a:t>
            </a:r>
            <a:r>
              <a:rPr lang="en-US" dirty="0"/>
              <a:t>(), write it in</a:t>
            </a:r>
          </a:p>
          <a:p>
            <a:pPr marL="342900" indent="-342900">
              <a:buAutoNum type="arabicParenR"/>
            </a:pPr>
            <a:r>
              <a:rPr lang="en-US" dirty="0"/>
              <a:t>Does not have method1(), copy from parent</a:t>
            </a:r>
          </a:p>
          <a:p>
            <a:pPr marL="342900" indent="-342900">
              <a:buAutoNum type="arabicParenR"/>
            </a:pPr>
            <a:r>
              <a:rPr lang="en-US" dirty="0"/>
              <a:t>Has method2(), with a print and a super. method call, write in the print output and add/copy in G’s method2()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BFBBAB2-6CD8-4E7F-8DDB-DEC1720B6CEF}"/>
              </a:ext>
            </a:extLst>
          </p:cNvPr>
          <p:cNvSpPr/>
          <p:nvPr/>
        </p:nvSpPr>
        <p:spPr>
          <a:xfrm>
            <a:off x="6839249" y="3259082"/>
            <a:ext cx="1131271" cy="274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4E91A2-7F11-47DE-A478-7B3BBB717DB4}"/>
              </a:ext>
            </a:extLst>
          </p:cNvPr>
          <p:cNvSpPr/>
          <p:nvPr/>
        </p:nvSpPr>
        <p:spPr>
          <a:xfrm>
            <a:off x="6863768" y="4022015"/>
            <a:ext cx="1131271" cy="274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CB7288-784D-46CA-BFD3-F7F49E8E2CA5}"/>
              </a:ext>
            </a:extLst>
          </p:cNvPr>
          <p:cNvSpPr/>
          <p:nvPr/>
        </p:nvSpPr>
        <p:spPr>
          <a:xfrm>
            <a:off x="6858688" y="3640548"/>
            <a:ext cx="1131271" cy="274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9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907D67-AC53-49B4-A3CF-5EF8DA38C0B9}"/>
              </a:ext>
            </a:extLst>
          </p:cNvPr>
          <p:cNvSpPr txBox="1"/>
          <p:nvPr/>
        </p:nvSpPr>
        <p:spPr>
          <a:xfrm>
            <a:off x="614680" y="574040"/>
            <a:ext cx="8031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Step 3 – Continue with each of the child classes in order…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BDA8D46-D701-433D-87E6-418E5F5765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703827"/>
              </p:ext>
            </p:extLst>
          </p:nvPr>
        </p:nvGraphicFramePr>
        <p:xfrm>
          <a:off x="4295572" y="2849880"/>
          <a:ext cx="775425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605">
                  <a:extLst>
                    <a:ext uri="{9D8B030D-6E8A-4147-A177-3AD203B41FA5}">
                      <a16:colId xmlns:a16="http://schemas.microsoft.com/office/drawing/2014/main" val="3173249866"/>
                    </a:ext>
                  </a:extLst>
                </a:gridCol>
                <a:gridCol w="1209783">
                  <a:extLst>
                    <a:ext uri="{9D8B030D-6E8A-4147-A177-3AD203B41FA5}">
                      <a16:colId xmlns:a16="http://schemas.microsoft.com/office/drawing/2014/main" val="2760593156"/>
                    </a:ext>
                  </a:extLst>
                </a:gridCol>
                <a:gridCol w="1351280">
                  <a:extLst>
                    <a:ext uri="{9D8B030D-6E8A-4147-A177-3AD203B41FA5}">
                      <a16:colId xmlns:a16="http://schemas.microsoft.com/office/drawing/2014/main" val="1510758200"/>
                    </a:ext>
                  </a:extLst>
                </a:gridCol>
                <a:gridCol w="1940560">
                  <a:extLst>
                    <a:ext uri="{9D8B030D-6E8A-4147-A177-3AD203B41FA5}">
                      <a16:colId xmlns:a16="http://schemas.microsoft.com/office/drawing/2014/main" val="3716067182"/>
                    </a:ext>
                  </a:extLst>
                </a:gridCol>
                <a:gridCol w="1966024">
                  <a:extLst>
                    <a:ext uri="{9D8B030D-6E8A-4147-A177-3AD203B41FA5}">
                      <a16:colId xmlns:a16="http://schemas.microsoft.com/office/drawing/2014/main" val="22055207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668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toString</a:t>
                      </a:r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“G”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“F”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“F”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637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method1()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“G 1 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“G 1 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“G 1 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335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method2()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“G 2 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“F 2 G 2”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“E 2 “ + method1()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24836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5539895A-472B-447D-B931-1B5CEA2D591A}"/>
              </a:ext>
            </a:extLst>
          </p:cNvPr>
          <p:cNvGrpSpPr/>
          <p:nvPr/>
        </p:nvGrpSpPr>
        <p:grpSpPr>
          <a:xfrm>
            <a:off x="9190240" y="2455392"/>
            <a:ext cx="1813040" cy="594360"/>
            <a:chOff x="8996680" y="2026920"/>
            <a:chExt cx="1518920" cy="594360"/>
          </a:xfrm>
        </p:grpSpPr>
        <p:sp>
          <p:nvSpPr>
            <p:cNvPr id="9" name="Arc 8">
              <a:extLst>
                <a:ext uri="{FF2B5EF4-FFF2-40B4-BE49-F238E27FC236}">
                  <a16:creationId xmlns:a16="http://schemas.microsoft.com/office/drawing/2014/main" id="{128CC20C-4708-46F6-86B4-84DAEC179717}"/>
                </a:ext>
              </a:extLst>
            </p:cNvPr>
            <p:cNvSpPr/>
            <p:nvPr/>
          </p:nvSpPr>
          <p:spPr>
            <a:xfrm>
              <a:off x="8996680" y="2026920"/>
              <a:ext cx="1513840" cy="594360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AD12E080-EB44-4C4F-BDAE-87BEB63F1A30}"/>
                </a:ext>
              </a:extLst>
            </p:cNvPr>
            <p:cNvSpPr/>
            <p:nvPr/>
          </p:nvSpPr>
          <p:spPr>
            <a:xfrm flipH="1">
              <a:off x="9001760" y="2026920"/>
              <a:ext cx="1513840" cy="594360"/>
            </a:xfrm>
            <a:prstGeom prst="arc">
              <a:avLst/>
            </a:prstGeom>
            <a:ln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3789B40-E7A4-40BB-AC5D-E051D3A3D176}"/>
              </a:ext>
            </a:extLst>
          </p:cNvPr>
          <p:cNvGrpSpPr/>
          <p:nvPr/>
        </p:nvGrpSpPr>
        <p:grpSpPr>
          <a:xfrm>
            <a:off x="7516292" y="2436473"/>
            <a:ext cx="1518920" cy="594360"/>
            <a:chOff x="8996680" y="2026920"/>
            <a:chExt cx="1518920" cy="594360"/>
          </a:xfrm>
        </p:grpSpPr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BF118666-65EB-4549-85AD-E75A09C67938}"/>
                </a:ext>
              </a:extLst>
            </p:cNvPr>
            <p:cNvSpPr/>
            <p:nvPr/>
          </p:nvSpPr>
          <p:spPr>
            <a:xfrm>
              <a:off x="8996680" y="2026920"/>
              <a:ext cx="1513840" cy="594360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>
              <a:extLst>
                <a:ext uri="{FF2B5EF4-FFF2-40B4-BE49-F238E27FC236}">
                  <a16:creationId xmlns:a16="http://schemas.microsoft.com/office/drawing/2014/main" id="{E3B0D398-B692-42A5-B376-99BA7A7C3CA5}"/>
                </a:ext>
              </a:extLst>
            </p:cNvPr>
            <p:cNvSpPr/>
            <p:nvPr/>
          </p:nvSpPr>
          <p:spPr>
            <a:xfrm flipH="1">
              <a:off x="9001760" y="2026920"/>
              <a:ext cx="1513840" cy="594360"/>
            </a:xfrm>
            <a:prstGeom prst="arc">
              <a:avLst/>
            </a:prstGeom>
            <a:ln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44D9E18-84E1-47D4-9E40-DE9B31CBD8D8}"/>
              </a:ext>
            </a:extLst>
          </p:cNvPr>
          <p:cNvGrpSpPr/>
          <p:nvPr/>
        </p:nvGrpSpPr>
        <p:grpSpPr>
          <a:xfrm>
            <a:off x="6189884" y="2407394"/>
            <a:ext cx="1257396" cy="594360"/>
            <a:chOff x="8996680" y="2026920"/>
            <a:chExt cx="1518920" cy="594360"/>
          </a:xfrm>
        </p:grpSpPr>
        <p:sp>
          <p:nvSpPr>
            <p:cNvPr id="16" name="Arc 15">
              <a:extLst>
                <a:ext uri="{FF2B5EF4-FFF2-40B4-BE49-F238E27FC236}">
                  <a16:creationId xmlns:a16="http://schemas.microsoft.com/office/drawing/2014/main" id="{DEBB7BA8-E7EA-473F-8BC0-29929757BC00}"/>
                </a:ext>
              </a:extLst>
            </p:cNvPr>
            <p:cNvSpPr/>
            <p:nvPr/>
          </p:nvSpPr>
          <p:spPr>
            <a:xfrm>
              <a:off x="8996680" y="2026920"/>
              <a:ext cx="1513840" cy="594360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CA55B9C6-3FF0-4583-9B72-82E0CFAFC494}"/>
                </a:ext>
              </a:extLst>
            </p:cNvPr>
            <p:cNvSpPr/>
            <p:nvPr/>
          </p:nvSpPr>
          <p:spPr>
            <a:xfrm flipH="1">
              <a:off x="9001760" y="2026920"/>
              <a:ext cx="1513840" cy="594360"/>
            </a:xfrm>
            <a:prstGeom prst="arc">
              <a:avLst/>
            </a:prstGeom>
            <a:ln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964A1F03-41E6-4E07-BA66-4AF710F724D6}"/>
              </a:ext>
            </a:extLst>
          </p:cNvPr>
          <p:cNvSpPr txBox="1"/>
          <p:nvPr/>
        </p:nvSpPr>
        <p:spPr>
          <a:xfrm>
            <a:off x="3827869" y="4959013"/>
            <a:ext cx="84755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 each cell we will put the expected output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it is just a string, write it in double quotes to show it is a string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the class does not have this method, copy what its super class does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it has a method call: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If it is super. then it is specific and copy what the super class method does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If it is not super. then write the method call itself (not what it does) and circle it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7253487-DC18-453B-AAE1-90217DEC2B47}"/>
              </a:ext>
            </a:extLst>
          </p:cNvPr>
          <p:cNvSpPr/>
          <p:nvPr/>
        </p:nvSpPr>
        <p:spPr>
          <a:xfrm>
            <a:off x="167492" y="1227644"/>
            <a:ext cx="44626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E 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extends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F {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method2() {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System.out.print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CB00"/>
                </a:solidFill>
                <a:latin typeface="Courier New" panose="02070309020205020404" pitchFamily="49" charset="0"/>
              </a:rPr>
              <a:t>"E 2 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method1();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}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59FBB-7070-4327-AD43-21AE04527CD6}"/>
              </a:ext>
            </a:extLst>
          </p:cNvPr>
          <p:cNvSpPr txBox="1"/>
          <p:nvPr/>
        </p:nvSpPr>
        <p:spPr>
          <a:xfrm>
            <a:off x="504496" y="4333240"/>
            <a:ext cx="33927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/>
              <a:t>Does not have </a:t>
            </a:r>
            <a:r>
              <a:rPr lang="en-US" dirty="0" err="1"/>
              <a:t>toString</a:t>
            </a:r>
            <a:r>
              <a:rPr lang="en-US" dirty="0"/>
              <a:t>(), copy from parent</a:t>
            </a:r>
          </a:p>
          <a:p>
            <a:pPr marL="342900" indent="-342900">
              <a:buAutoNum type="arabicParenR"/>
            </a:pPr>
            <a:r>
              <a:rPr lang="en-US" dirty="0"/>
              <a:t>Does not have method1(), copy from parent</a:t>
            </a:r>
          </a:p>
          <a:p>
            <a:pPr marL="342900" indent="-342900">
              <a:buAutoNum type="arabicParenR"/>
            </a:pPr>
            <a:r>
              <a:rPr lang="en-US" dirty="0"/>
              <a:t>Has method2(), with a print and a NON super. method call, write in the print output and write in and circle “method1()”</a:t>
            </a:r>
          </a:p>
          <a:p>
            <a:pPr marL="342900" indent="-342900">
              <a:buAutoNum type="arabicParenR"/>
            </a:pP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880D426-22AF-4424-85FE-C37FD687E667}"/>
              </a:ext>
            </a:extLst>
          </p:cNvPr>
          <p:cNvSpPr/>
          <p:nvPr/>
        </p:nvSpPr>
        <p:spPr>
          <a:xfrm>
            <a:off x="8960239" y="3957174"/>
            <a:ext cx="1084666" cy="4288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D805601-7E60-454B-95B8-6676E97B8B62}"/>
              </a:ext>
            </a:extLst>
          </p:cNvPr>
          <p:cNvSpPr/>
          <p:nvPr/>
        </p:nvSpPr>
        <p:spPr>
          <a:xfrm>
            <a:off x="8183176" y="3262761"/>
            <a:ext cx="1131271" cy="274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C9B8848-8327-46C9-A64D-8FDB685EC838}"/>
              </a:ext>
            </a:extLst>
          </p:cNvPr>
          <p:cNvSpPr/>
          <p:nvPr/>
        </p:nvSpPr>
        <p:spPr>
          <a:xfrm>
            <a:off x="8212774" y="4025694"/>
            <a:ext cx="1837211" cy="2873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A0443B6-D86A-4CBD-BDCE-0345E9A25F34}"/>
              </a:ext>
            </a:extLst>
          </p:cNvPr>
          <p:cNvSpPr/>
          <p:nvPr/>
        </p:nvSpPr>
        <p:spPr>
          <a:xfrm>
            <a:off x="8202615" y="3644227"/>
            <a:ext cx="1131271" cy="274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3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9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907D67-AC53-49B4-A3CF-5EF8DA38C0B9}"/>
              </a:ext>
            </a:extLst>
          </p:cNvPr>
          <p:cNvSpPr txBox="1"/>
          <p:nvPr/>
        </p:nvSpPr>
        <p:spPr>
          <a:xfrm>
            <a:off x="614680" y="574040"/>
            <a:ext cx="8031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Step 3 – Continue with each of the child classes in order…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BDA8D46-D701-433D-87E6-418E5F5765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087396"/>
              </p:ext>
            </p:extLst>
          </p:nvPr>
        </p:nvGraphicFramePr>
        <p:xfrm>
          <a:off x="4295572" y="2849880"/>
          <a:ext cx="775425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605">
                  <a:extLst>
                    <a:ext uri="{9D8B030D-6E8A-4147-A177-3AD203B41FA5}">
                      <a16:colId xmlns:a16="http://schemas.microsoft.com/office/drawing/2014/main" val="3173249866"/>
                    </a:ext>
                  </a:extLst>
                </a:gridCol>
                <a:gridCol w="1209783">
                  <a:extLst>
                    <a:ext uri="{9D8B030D-6E8A-4147-A177-3AD203B41FA5}">
                      <a16:colId xmlns:a16="http://schemas.microsoft.com/office/drawing/2014/main" val="2760593156"/>
                    </a:ext>
                  </a:extLst>
                </a:gridCol>
                <a:gridCol w="1351280">
                  <a:extLst>
                    <a:ext uri="{9D8B030D-6E8A-4147-A177-3AD203B41FA5}">
                      <a16:colId xmlns:a16="http://schemas.microsoft.com/office/drawing/2014/main" val="1510758200"/>
                    </a:ext>
                  </a:extLst>
                </a:gridCol>
                <a:gridCol w="1940560">
                  <a:extLst>
                    <a:ext uri="{9D8B030D-6E8A-4147-A177-3AD203B41FA5}">
                      <a16:colId xmlns:a16="http://schemas.microsoft.com/office/drawing/2014/main" val="3716067182"/>
                    </a:ext>
                  </a:extLst>
                </a:gridCol>
                <a:gridCol w="1966024">
                  <a:extLst>
                    <a:ext uri="{9D8B030D-6E8A-4147-A177-3AD203B41FA5}">
                      <a16:colId xmlns:a16="http://schemas.microsoft.com/office/drawing/2014/main" val="22055207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668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toString</a:t>
                      </a:r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“G”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“F”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“F”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“F”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637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method1()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“G 1 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“G 1 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“G 1 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“H 1 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335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method2()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“G 2 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“F 2 G 2”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“E 2 “ + method1()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“E 2 “ + method1()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24836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5539895A-472B-447D-B931-1B5CEA2D591A}"/>
              </a:ext>
            </a:extLst>
          </p:cNvPr>
          <p:cNvGrpSpPr/>
          <p:nvPr/>
        </p:nvGrpSpPr>
        <p:grpSpPr>
          <a:xfrm>
            <a:off x="9190240" y="2455392"/>
            <a:ext cx="1813040" cy="594360"/>
            <a:chOff x="8996680" y="2026920"/>
            <a:chExt cx="1518920" cy="594360"/>
          </a:xfrm>
        </p:grpSpPr>
        <p:sp>
          <p:nvSpPr>
            <p:cNvPr id="9" name="Arc 8">
              <a:extLst>
                <a:ext uri="{FF2B5EF4-FFF2-40B4-BE49-F238E27FC236}">
                  <a16:creationId xmlns:a16="http://schemas.microsoft.com/office/drawing/2014/main" id="{128CC20C-4708-46F6-86B4-84DAEC179717}"/>
                </a:ext>
              </a:extLst>
            </p:cNvPr>
            <p:cNvSpPr/>
            <p:nvPr/>
          </p:nvSpPr>
          <p:spPr>
            <a:xfrm>
              <a:off x="8996680" y="2026920"/>
              <a:ext cx="1513840" cy="594360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AD12E080-EB44-4C4F-BDAE-87BEB63F1A30}"/>
                </a:ext>
              </a:extLst>
            </p:cNvPr>
            <p:cNvSpPr/>
            <p:nvPr/>
          </p:nvSpPr>
          <p:spPr>
            <a:xfrm flipH="1">
              <a:off x="9001760" y="2026920"/>
              <a:ext cx="1513840" cy="594360"/>
            </a:xfrm>
            <a:prstGeom prst="arc">
              <a:avLst/>
            </a:prstGeom>
            <a:ln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3789B40-E7A4-40BB-AC5D-E051D3A3D176}"/>
              </a:ext>
            </a:extLst>
          </p:cNvPr>
          <p:cNvGrpSpPr/>
          <p:nvPr/>
        </p:nvGrpSpPr>
        <p:grpSpPr>
          <a:xfrm>
            <a:off x="7516292" y="2436473"/>
            <a:ext cx="1518920" cy="594360"/>
            <a:chOff x="8996680" y="2026920"/>
            <a:chExt cx="1518920" cy="594360"/>
          </a:xfrm>
        </p:grpSpPr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BF118666-65EB-4549-85AD-E75A09C67938}"/>
                </a:ext>
              </a:extLst>
            </p:cNvPr>
            <p:cNvSpPr/>
            <p:nvPr/>
          </p:nvSpPr>
          <p:spPr>
            <a:xfrm>
              <a:off x="8996680" y="2026920"/>
              <a:ext cx="1513840" cy="594360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>
              <a:extLst>
                <a:ext uri="{FF2B5EF4-FFF2-40B4-BE49-F238E27FC236}">
                  <a16:creationId xmlns:a16="http://schemas.microsoft.com/office/drawing/2014/main" id="{E3B0D398-B692-42A5-B376-99BA7A7C3CA5}"/>
                </a:ext>
              </a:extLst>
            </p:cNvPr>
            <p:cNvSpPr/>
            <p:nvPr/>
          </p:nvSpPr>
          <p:spPr>
            <a:xfrm flipH="1">
              <a:off x="9001760" y="2026920"/>
              <a:ext cx="1513840" cy="594360"/>
            </a:xfrm>
            <a:prstGeom prst="arc">
              <a:avLst/>
            </a:prstGeom>
            <a:ln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44D9E18-84E1-47D4-9E40-DE9B31CBD8D8}"/>
              </a:ext>
            </a:extLst>
          </p:cNvPr>
          <p:cNvGrpSpPr/>
          <p:nvPr/>
        </p:nvGrpSpPr>
        <p:grpSpPr>
          <a:xfrm>
            <a:off x="6189884" y="2407394"/>
            <a:ext cx="1257396" cy="594360"/>
            <a:chOff x="8996680" y="2026920"/>
            <a:chExt cx="1518920" cy="594360"/>
          </a:xfrm>
        </p:grpSpPr>
        <p:sp>
          <p:nvSpPr>
            <p:cNvPr id="16" name="Arc 15">
              <a:extLst>
                <a:ext uri="{FF2B5EF4-FFF2-40B4-BE49-F238E27FC236}">
                  <a16:creationId xmlns:a16="http://schemas.microsoft.com/office/drawing/2014/main" id="{DEBB7BA8-E7EA-473F-8BC0-29929757BC00}"/>
                </a:ext>
              </a:extLst>
            </p:cNvPr>
            <p:cNvSpPr/>
            <p:nvPr/>
          </p:nvSpPr>
          <p:spPr>
            <a:xfrm>
              <a:off x="8996680" y="2026920"/>
              <a:ext cx="1513840" cy="594360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CA55B9C6-3FF0-4583-9B72-82E0CFAFC494}"/>
                </a:ext>
              </a:extLst>
            </p:cNvPr>
            <p:cNvSpPr/>
            <p:nvPr/>
          </p:nvSpPr>
          <p:spPr>
            <a:xfrm flipH="1">
              <a:off x="9001760" y="2026920"/>
              <a:ext cx="1513840" cy="594360"/>
            </a:xfrm>
            <a:prstGeom prst="arc">
              <a:avLst/>
            </a:prstGeom>
            <a:ln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964A1F03-41E6-4E07-BA66-4AF710F724D6}"/>
              </a:ext>
            </a:extLst>
          </p:cNvPr>
          <p:cNvSpPr txBox="1"/>
          <p:nvPr/>
        </p:nvSpPr>
        <p:spPr>
          <a:xfrm>
            <a:off x="3827869" y="4959013"/>
            <a:ext cx="84755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 each cell we will put the expected output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it is just a string, write it in double quotes to show it is a string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the class does not have this method, copy what its super class does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it has a method call: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If it is super. then it is specific and copy what the super class method does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If it is not super. then write the method call itself (not what it does) and circle it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7253487-DC18-453B-AAE1-90217DEC2B47}"/>
              </a:ext>
            </a:extLst>
          </p:cNvPr>
          <p:cNvSpPr/>
          <p:nvPr/>
        </p:nvSpPr>
        <p:spPr>
          <a:xfrm>
            <a:off x="167492" y="1227644"/>
            <a:ext cx="44626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H 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extends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E {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method1() {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System.out.print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CB00"/>
                </a:solidFill>
                <a:latin typeface="Courier New" panose="02070309020205020404" pitchFamily="49" charset="0"/>
              </a:rPr>
              <a:t>"H 1 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}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59FBB-7070-4327-AD43-21AE04527CD6}"/>
              </a:ext>
            </a:extLst>
          </p:cNvPr>
          <p:cNvSpPr txBox="1"/>
          <p:nvPr/>
        </p:nvSpPr>
        <p:spPr>
          <a:xfrm>
            <a:off x="504496" y="4333240"/>
            <a:ext cx="33927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/>
              <a:t>Does not have </a:t>
            </a:r>
            <a:r>
              <a:rPr lang="en-US" dirty="0" err="1"/>
              <a:t>toString</a:t>
            </a:r>
            <a:r>
              <a:rPr lang="en-US" dirty="0"/>
              <a:t>(), copy from parent</a:t>
            </a:r>
          </a:p>
          <a:p>
            <a:pPr marL="342900" indent="-342900">
              <a:buAutoNum type="arabicParenR"/>
            </a:pPr>
            <a:r>
              <a:rPr lang="en-US" dirty="0"/>
              <a:t>Has method1(), but no method calls, just write in the output of the print</a:t>
            </a:r>
          </a:p>
          <a:p>
            <a:pPr marL="342900" indent="-342900">
              <a:buAutoNum type="arabicParenR"/>
            </a:pPr>
            <a:r>
              <a:rPr lang="en-US" dirty="0"/>
              <a:t>Has no method2(), copy from parent … it is important that we do not (at this point) fill in what method1() does…</a:t>
            </a:r>
          </a:p>
          <a:p>
            <a:pPr marL="342900" indent="-342900">
              <a:buAutoNum type="arabicParenR"/>
            </a:pP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880D426-22AF-4424-85FE-C37FD687E667}"/>
              </a:ext>
            </a:extLst>
          </p:cNvPr>
          <p:cNvSpPr/>
          <p:nvPr/>
        </p:nvSpPr>
        <p:spPr>
          <a:xfrm>
            <a:off x="8960239" y="3957174"/>
            <a:ext cx="1084666" cy="4288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4B52583-7B63-40BC-9034-B295D342FADF}"/>
              </a:ext>
            </a:extLst>
          </p:cNvPr>
          <p:cNvSpPr/>
          <p:nvPr/>
        </p:nvSpPr>
        <p:spPr>
          <a:xfrm>
            <a:off x="10880479" y="3947525"/>
            <a:ext cx="1084666" cy="4288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B9B347-6BC7-4356-ACED-E3426A1E2C6E}"/>
              </a:ext>
            </a:extLst>
          </p:cNvPr>
          <p:cNvSpPr/>
          <p:nvPr/>
        </p:nvSpPr>
        <p:spPr>
          <a:xfrm>
            <a:off x="10118656" y="3242939"/>
            <a:ext cx="1131271" cy="274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B92DE6B-1001-4664-8C67-87C0828D1B01}"/>
              </a:ext>
            </a:extLst>
          </p:cNvPr>
          <p:cNvSpPr/>
          <p:nvPr/>
        </p:nvSpPr>
        <p:spPr>
          <a:xfrm>
            <a:off x="10143175" y="4005872"/>
            <a:ext cx="1784665" cy="274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F2F66F9-9A56-4412-BCBC-DA0EC60AFA65}"/>
              </a:ext>
            </a:extLst>
          </p:cNvPr>
          <p:cNvSpPr/>
          <p:nvPr/>
        </p:nvSpPr>
        <p:spPr>
          <a:xfrm>
            <a:off x="10138095" y="3624405"/>
            <a:ext cx="1131271" cy="274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7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 animBg="1"/>
      <p:bldP spid="19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907D67-AC53-49B4-A3CF-5EF8DA38C0B9}"/>
              </a:ext>
            </a:extLst>
          </p:cNvPr>
          <p:cNvSpPr txBox="1"/>
          <p:nvPr/>
        </p:nvSpPr>
        <p:spPr>
          <a:xfrm>
            <a:off x="614680" y="574040"/>
            <a:ext cx="8031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Step 4 – Answer the question using the table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BDA8D46-D701-433D-87E6-418E5F576508}"/>
              </a:ext>
            </a:extLst>
          </p:cNvPr>
          <p:cNvGraphicFramePr>
            <a:graphicFrameLocks noGrp="1"/>
          </p:cNvGraphicFramePr>
          <p:nvPr/>
        </p:nvGraphicFramePr>
        <p:xfrm>
          <a:off x="4295572" y="2849880"/>
          <a:ext cx="775425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605">
                  <a:extLst>
                    <a:ext uri="{9D8B030D-6E8A-4147-A177-3AD203B41FA5}">
                      <a16:colId xmlns:a16="http://schemas.microsoft.com/office/drawing/2014/main" val="3173249866"/>
                    </a:ext>
                  </a:extLst>
                </a:gridCol>
                <a:gridCol w="1209783">
                  <a:extLst>
                    <a:ext uri="{9D8B030D-6E8A-4147-A177-3AD203B41FA5}">
                      <a16:colId xmlns:a16="http://schemas.microsoft.com/office/drawing/2014/main" val="2760593156"/>
                    </a:ext>
                  </a:extLst>
                </a:gridCol>
                <a:gridCol w="1351280">
                  <a:extLst>
                    <a:ext uri="{9D8B030D-6E8A-4147-A177-3AD203B41FA5}">
                      <a16:colId xmlns:a16="http://schemas.microsoft.com/office/drawing/2014/main" val="1510758200"/>
                    </a:ext>
                  </a:extLst>
                </a:gridCol>
                <a:gridCol w="1940560">
                  <a:extLst>
                    <a:ext uri="{9D8B030D-6E8A-4147-A177-3AD203B41FA5}">
                      <a16:colId xmlns:a16="http://schemas.microsoft.com/office/drawing/2014/main" val="3716067182"/>
                    </a:ext>
                  </a:extLst>
                </a:gridCol>
                <a:gridCol w="1966024">
                  <a:extLst>
                    <a:ext uri="{9D8B030D-6E8A-4147-A177-3AD203B41FA5}">
                      <a16:colId xmlns:a16="http://schemas.microsoft.com/office/drawing/2014/main" val="22055207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668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toString</a:t>
                      </a:r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“G”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“F”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“F”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“F”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637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method1()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“G 1 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“G 1 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“G 1 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“H 1 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335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method2()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“G 2 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“F 2 G 2”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“E 2 “ + method1()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“E 2 “ + method1()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24836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5539895A-472B-447D-B931-1B5CEA2D591A}"/>
              </a:ext>
            </a:extLst>
          </p:cNvPr>
          <p:cNvGrpSpPr/>
          <p:nvPr/>
        </p:nvGrpSpPr>
        <p:grpSpPr>
          <a:xfrm>
            <a:off x="9190240" y="2455392"/>
            <a:ext cx="1813040" cy="594360"/>
            <a:chOff x="8996680" y="2026920"/>
            <a:chExt cx="1518920" cy="594360"/>
          </a:xfrm>
        </p:grpSpPr>
        <p:sp>
          <p:nvSpPr>
            <p:cNvPr id="9" name="Arc 8">
              <a:extLst>
                <a:ext uri="{FF2B5EF4-FFF2-40B4-BE49-F238E27FC236}">
                  <a16:creationId xmlns:a16="http://schemas.microsoft.com/office/drawing/2014/main" id="{128CC20C-4708-46F6-86B4-84DAEC179717}"/>
                </a:ext>
              </a:extLst>
            </p:cNvPr>
            <p:cNvSpPr/>
            <p:nvPr/>
          </p:nvSpPr>
          <p:spPr>
            <a:xfrm>
              <a:off x="8996680" y="2026920"/>
              <a:ext cx="1513840" cy="594360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AD12E080-EB44-4C4F-BDAE-87BEB63F1A30}"/>
                </a:ext>
              </a:extLst>
            </p:cNvPr>
            <p:cNvSpPr/>
            <p:nvPr/>
          </p:nvSpPr>
          <p:spPr>
            <a:xfrm flipH="1">
              <a:off x="9001760" y="2026920"/>
              <a:ext cx="1513840" cy="594360"/>
            </a:xfrm>
            <a:prstGeom prst="arc">
              <a:avLst/>
            </a:prstGeom>
            <a:ln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3789B40-E7A4-40BB-AC5D-E051D3A3D176}"/>
              </a:ext>
            </a:extLst>
          </p:cNvPr>
          <p:cNvGrpSpPr/>
          <p:nvPr/>
        </p:nvGrpSpPr>
        <p:grpSpPr>
          <a:xfrm>
            <a:off x="7516292" y="2436473"/>
            <a:ext cx="1518920" cy="594360"/>
            <a:chOff x="8996680" y="2026920"/>
            <a:chExt cx="1518920" cy="594360"/>
          </a:xfrm>
        </p:grpSpPr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BF118666-65EB-4549-85AD-E75A09C67938}"/>
                </a:ext>
              </a:extLst>
            </p:cNvPr>
            <p:cNvSpPr/>
            <p:nvPr/>
          </p:nvSpPr>
          <p:spPr>
            <a:xfrm>
              <a:off x="8996680" y="2026920"/>
              <a:ext cx="1513840" cy="594360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>
              <a:extLst>
                <a:ext uri="{FF2B5EF4-FFF2-40B4-BE49-F238E27FC236}">
                  <a16:creationId xmlns:a16="http://schemas.microsoft.com/office/drawing/2014/main" id="{E3B0D398-B692-42A5-B376-99BA7A7C3CA5}"/>
                </a:ext>
              </a:extLst>
            </p:cNvPr>
            <p:cNvSpPr/>
            <p:nvPr/>
          </p:nvSpPr>
          <p:spPr>
            <a:xfrm flipH="1">
              <a:off x="9001760" y="2026920"/>
              <a:ext cx="1513840" cy="594360"/>
            </a:xfrm>
            <a:prstGeom prst="arc">
              <a:avLst/>
            </a:prstGeom>
            <a:ln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44D9E18-84E1-47D4-9E40-DE9B31CBD8D8}"/>
              </a:ext>
            </a:extLst>
          </p:cNvPr>
          <p:cNvGrpSpPr/>
          <p:nvPr/>
        </p:nvGrpSpPr>
        <p:grpSpPr>
          <a:xfrm>
            <a:off x="6189884" y="2407394"/>
            <a:ext cx="1257396" cy="594360"/>
            <a:chOff x="8996680" y="2026920"/>
            <a:chExt cx="1518920" cy="594360"/>
          </a:xfrm>
        </p:grpSpPr>
        <p:sp>
          <p:nvSpPr>
            <p:cNvPr id="16" name="Arc 15">
              <a:extLst>
                <a:ext uri="{FF2B5EF4-FFF2-40B4-BE49-F238E27FC236}">
                  <a16:creationId xmlns:a16="http://schemas.microsoft.com/office/drawing/2014/main" id="{DEBB7BA8-E7EA-473F-8BC0-29929757BC00}"/>
                </a:ext>
              </a:extLst>
            </p:cNvPr>
            <p:cNvSpPr/>
            <p:nvPr/>
          </p:nvSpPr>
          <p:spPr>
            <a:xfrm>
              <a:off x="8996680" y="2026920"/>
              <a:ext cx="1513840" cy="594360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CA55B9C6-3FF0-4583-9B72-82E0CFAFC494}"/>
                </a:ext>
              </a:extLst>
            </p:cNvPr>
            <p:cNvSpPr/>
            <p:nvPr/>
          </p:nvSpPr>
          <p:spPr>
            <a:xfrm flipH="1">
              <a:off x="9001760" y="2026920"/>
              <a:ext cx="1513840" cy="594360"/>
            </a:xfrm>
            <a:prstGeom prst="arc">
              <a:avLst/>
            </a:prstGeom>
            <a:ln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964A1F03-41E6-4E07-BA66-4AF710F724D6}"/>
              </a:ext>
            </a:extLst>
          </p:cNvPr>
          <p:cNvSpPr txBox="1"/>
          <p:nvPr/>
        </p:nvSpPr>
        <p:spPr>
          <a:xfrm>
            <a:off x="3827869" y="4959013"/>
            <a:ext cx="84755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Process</a:t>
            </a:r>
            <a:r>
              <a:rPr lang="en-US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Go in the order listed in the array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If it has a method call [E.method2() and H.method2()], pick the method for the current class!!!!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Write in what the method does.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7253487-DC18-453B-AAE1-90217DEC2B47}"/>
              </a:ext>
            </a:extLst>
          </p:cNvPr>
          <p:cNvSpPr/>
          <p:nvPr/>
        </p:nvSpPr>
        <p:spPr>
          <a:xfrm>
            <a:off x="167491" y="1009204"/>
            <a:ext cx="762014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EFGHclient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{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main(String[]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G[] elements = {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F(), 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E(), 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G(), 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H()};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( </a:t>
            </a:r>
            <a:r>
              <a:rPr lang="en-US" sz="1600" dirty="0">
                <a:solidFill>
                  <a:srgbClr val="941EDF"/>
                </a:solidFill>
                <a:latin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0 ;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&lt;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elements.length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;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++ ) {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System.out.println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(elements[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]);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elements[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].method1();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System.out.println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elements[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].method2();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System.out.println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}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}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sz="16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880D426-22AF-4424-85FE-C37FD687E667}"/>
              </a:ext>
            </a:extLst>
          </p:cNvPr>
          <p:cNvSpPr/>
          <p:nvPr/>
        </p:nvSpPr>
        <p:spPr>
          <a:xfrm>
            <a:off x="8960239" y="3957174"/>
            <a:ext cx="1084666" cy="4288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4B52583-7B63-40BC-9034-B295D342FADF}"/>
              </a:ext>
            </a:extLst>
          </p:cNvPr>
          <p:cNvSpPr/>
          <p:nvPr/>
        </p:nvSpPr>
        <p:spPr>
          <a:xfrm>
            <a:off x="10880479" y="3947525"/>
            <a:ext cx="1084666" cy="4288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25DAD5-E5D8-4966-98F8-390E066B306B}"/>
              </a:ext>
            </a:extLst>
          </p:cNvPr>
          <p:cNvSpPr txBox="1"/>
          <p:nvPr/>
        </p:nvSpPr>
        <p:spPr>
          <a:xfrm>
            <a:off x="7112000" y="4358396"/>
            <a:ext cx="510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1st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4FA35C-CA7B-4862-A21D-02E04D30272C}"/>
              </a:ext>
            </a:extLst>
          </p:cNvPr>
          <p:cNvSpPr txBox="1"/>
          <p:nvPr/>
        </p:nvSpPr>
        <p:spPr>
          <a:xfrm>
            <a:off x="8704850" y="4358396"/>
            <a:ext cx="586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2nd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36AD304-99C9-4895-8DCA-DB4E953BBAE2}"/>
              </a:ext>
            </a:extLst>
          </p:cNvPr>
          <p:cNvSpPr txBox="1"/>
          <p:nvPr/>
        </p:nvSpPr>
        <p:spPr>
          <a:xfrm>
            <a:off x="5787812" y="4371691"/>
            <a:ext cx="586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3rd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CD95CB-AD67-445D-AD6E-4FE4F979F276}"/>
              </a:ext>
            </a:extLst>
          </p:cNvPr>
          <p:cNvSpPr txBox="1"/>
          <p:nvPr/>
        </p:nvSpPr>
        <p:spPr>
          <a:xfrm>
            <a:off x="10630931" y="4385996"/>
            <a:ext cx="586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4th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FBC970-6B9F-4954-9F22-18A1FCB989E7}"/>
              </a:ext>
            </a:extLst>
          </p:cNvPr>
          <p:cNvSpPr txBox="1"/>
          <p:nvPr/>
        </p:nvSpPr>
        <p:spPr>
          <a:xfrm>
            <a:off x="1723588" y="3388214"/>
            <a:ext cx="1163320" cy="3416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  <a:p>
            <a:r>
              <a:rPr lang="en-US" dirty="0"/>
              <a:t>G 1</a:t>
            </a:r>
          </a:p>
          <a:p>
            <a:r>
              <a:rPr lang="en-US" dirty="0"/>
              <a:t>F 2 G 2</a:t>
            </a:r>
          </a:p>
          <a:p>
            <a:r>
              <a:rPr lang="en-US" dirty="0"/>
              <a:t>F</a:t>
            </a:r>
          </a:p>
          <a:p>
            <a:r>
              <a:rPr lang="en-US" dirty="0"/>
              <a:t>G 1</a:t>
            </a:r>
          </a:p>
          <a:p>
            <a:r>
              <a:rPr lang="en-US" dirty="0"/>
              <a:t>E 2 G 1</a:t>
            </a:r>
          </a:p>
          <a:p>
            <a:r>
              <a:rPr lang="en-US" dirty="0"/>
              <a:t>G</a:t>
            </a:r>
          </a:p>
          <a:p>
            <a:r>
              <a:rPr lang="en-US" dirty="0"/>
              <a:t>G 1</a:t>
            </a:r>
          </a:p>
          <a:p>
            <a:r>
              <a:rPr lang="en-US" dirty="0"/>
              <a:t>G 2</a:t>
            </a:r>
          </a:p>
          <a:p>
            <a:r>
              <a:rPr lang="en-US" dirty="0"/>
              <a:t>F</a:t>
            </a:r>
          </a:p>
          <a:p>
            <a:r>
              <a:rPr lang="en-US" dirty="0"/>
              <a:t>H 1</a:t>
            </a:r>
          </a:p>
          <a:p>
            <a:r>
              <a:rPr lang="en-US" dirty="0"/>
              <a:t>E 2 H 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76226F0-CF9B-467D-84B3-0248AFE8EC44}"/>
              </a:ext>
            </a:extLst>
          </p:cNvPr>
          <p:cNvSpPr/>
          <p:nvPr/>
        </p:nvSpPr>
        <p:spPr>
          <a:xfrm>
            <a:off x="1590040" y="3327400"/>
            <a:ext cx="1457960" cy="3596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7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1636</Words>
  <Application>Microsoft Office PowerPoint</Application>
  <PresentationFormat>Widescreen</PresentationFormat>
  <Paragraphs>190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Thompson, Mikel</dc:creator>
  <cp:lastModifiedBy>Thompson, Mikel</cp:lastModifiedBy>
  <cp:revision>8</cp:revision>
  <dcterms:created xsi:type="dcterms:W3CDTF">2020-03-05T16:10:54Z</dcterms:created>
  <dcterms:modified xsi:type="dcterms:W3CDTF">2020-03-05T17:14:07Z</dcterms:modified>
</cp:coreProperties>
</file>